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8404800" cy="19202400"/>
  <p:notesSz cx="6715125" cy="9239250"/>
  <p:defaultTextStyle>
    <a:defPPr>
      <a:defRPr lang="en-US"/>
    </a:defPPr>
    <a:lvl1pPr algn="ctr" rtl="0" fontAlgn="base">
      <a:spcBef>
        <a:spcPct val="0"/>
      </a:spcBef>
      <a:spcAft>
        <a:spcPct val="0"/>
      </a:spcAft>
      <a:defRPr sz="5200" kern="1200">
        <a:solidFill>
          <a:schemeClr val="tx1"/>
        </a:solidFill>
        <a:latin typeface="Arial" charset="0"/>
        <a:ea typeface="+mn-ea"/>
        <a:cs typeface="+mn-cs"/>
      </a:defRPr>
    </a:lvl1pPr>
    <a:lvl2pPr marL="457200" algn="ctr" rtl="0" fontAlgn="base">
      <a:spcBef>
        <a:spcPct val="0"/>
      </a:spcBef>
      <a:spcAft>
        <a:spcPct val="0"/>
      </a:spcAft>
      <a:defRPr sz="5200" kern="1200">
        <a:solidFill>
          <a:schemeClr val="tx1"/>
        </a:solidFill>
        <a:latin typeface="Arial" charset="0"/>
        <a:ea typeface="+mn-ea"/>
        <a:cs typeface="+mn-cs"/>
      </a:defRPr>
    </a:lvl2pPr>
    <a:lvl3pPr marL="914400" algn="ctr" rtl="0" fontAlgn="base">
      <a:spcBef>
        <a:spcPct val="0"/>
      </a:spcBef>
      <a:spcAft>
        <a:spcPct val="0"/>
      </a:spcAft>
      <a:defRPr sz="5200" kern="1200">
        <a:solidFill>
          <a:schemeClr val="tx1"/>
        </a:solidFill>
        <a:latin typeface="Arial" charset="0"/>
        <a:ea typeface="+mn-ea"/>
        <a:cs typeface="+mn-cs"/>
      </a:defRPr>
    </a:lvl3pPr>
    <a:lvl4pPr marL="1371600" algn="ctr" rtl="0" fontAlgn="base">
      <a:spcBef>
        <a:spcPct val="0"/>
      </a:spcBef>
      <a:spcAft>
        <a:spcPct val="0"/>
      </a:spcAft>
      <a:defRPr sz="5200" kern="1200">
        <a:solidFill>
          <a:schemeClr val="tx1"/>
        </a:solidFill>
        <a:latin typeface="Arial" charset="0"/>
        <a:ea typeface="+mn-ea"/>
        <a:cs typeface="+mn-cs"/>
      </a:defRPr>
    </a:lvl4pPr>
    <a:lvl5pPr marL="1828800" algn="ctr" rtl="0" fontAlgn="base">
      <a:spcBef>
        <a:spcPct val="0"/>
      </a:spcBef>
      <a:spcAft>
        <a:spcPct val="0"/>
      </a:spcAft>
      <a:defRPr sz="5200" kern="1200">
        <a:solidFill>
          <a:schemeClr val="tx1"/>
        </a:solidFill>
        <a:latin typeface="Arial" charset="0"/>
        <a:ea typeface="+mn-ea"/>
        <a:cs typeface="+mn-cs"/>
      </a:defRPr>
    </a:lvl5pPr>
    <a:lvl6pPr marL="2286000" algn="l" defTabSz="914400" rtl="0" eaLnBrk="1" latinLnBrk="0" hangingPunct="1">
      <a:defRPr sz="5200" kern="1200">
        <a:solidFill>
          <a:schemeClr val="tx1"/>
        </a:solidFill>
        <a:latin typeface="Arial" charset="0"/>
        <a:ea typeface="+mn-ea"/>
        <a:cs typeface="+mn-cs"/>
      </a:defRPr>
    </a:lvl6pPr>
    <a:lvl7pPr marL="2743200" algn="l" defTabSz="914400" rtl="0" eaLnBrk="1" latinLnBrk="0" hangingPunct="1">
      <a:defRPr sz="5200" kern="1200">
        <a:solidFill>
          <a:schemeClr val="tx1"/>
        </a:solidFill>
        <a:latin typeface="Arial" charset="0"/>
        <a:ea typeface="+mn-ea"/>
        <a:cs typeface="+mn-cs"/>
      </a:defRPr>
    </a:lvl7pPr>
    <a:lvl8pPr marL="3200400" algn="l" defTabSz="914400" rtl="0" eaLnBrk="1" latinLnBrk="0" hangingPunct="1">
      <a:defRPr sz="5200" kern="1200">
        <a:solidFill>
          <a:schemeClr val="tx1"/>
        </a:solidFill>
        <a:latin typeface="Arial" charset="0"/>
        <a:ea typeface="+mn-ea"/>
        <a:cs typeface="+mn-cs"/>
      </a:defRPr>
    </a:lvl8pPr>
    <a:lvl9pPr marL="3657600" algn="l" defTabSz="914400" rtl="0" eaLnBrk="1" latinLnBrk="0" hangingPunct="1">
      <a:defRPr sz="5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21">
          <p15:clr>
            <a:srgbClr val="A4A3A4"/>
          </p15:clr>
        </p15:guide>
        <p15:guide id="2" orient="horz" pos="11781">
          <p15:clr>
            <a:srgbClr val="A4A3A4"/>
          </p15:clr>
        </p15:guide>
        <p15:guide id="3" orient="horz" pos="6053">
          <p15:clr>
            <a:srgbClr val="A4A3A4"/>
          </p15:clr>
        </p15:guide>
        <p15:guide id="4"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E61"/>
    <a:srgbClr val="003399"/>
    <a:srgbClr val="EAEAEA"/>
    <a:srgbClr val="C0C0C0"/>
    <a:srgbClr val="0046D2"/>
    <a:srgbClr val="FF0000"/>
    <a:srgbClr val="698ED9"/>
    <a:srgbClr val="A7C4FF"/>
    <a:srgbClr val="003064"/>
    <a:srgbClr val="002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50" d="100"/>
          <a:sy n="50" d="100"/>
        </p:scale>
        <p:origin x="648" y="416"/>
      </p:cViewPr>
      <p:guideLst>
        <p:guide orient="horz" pos="2821"/>
        <p:guide orient="horz" pos="11781"/>
        <p:guide orient="horz" pos="6053"/>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3075" name="Rectangle 3"/>
          <p:cNvSpPr>
            <a:spLocks noGrp="1" noChangeArrowheads="1"/>
          </p:cNvSpPr>
          <p:nvPr>
            <p:ph type="dt" idx="1"/>
          </p:nvPr>
        </p:nvSpPr>
        <p:spPr bwMode="auto">
          <a:xfrm>
            <a:off x="3803650" y="0"/>
            <a:ext cx="290988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07950" y="692150"/>
            <a:ext cx="6932613" cy="3465513"/>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8A5E876-EF0A-4496-854A-C4CD95AB4CA8}" type="slidenum">
              <a:rPr lang="en-US"/>
              <a:pPr/>
              <a:t>‹#›</a:t>
            </a:fld>
            <a:endParaRPr lang="en-US"/>
          </a:p>
        </p:txBody>
      </p:sp>
    </p:spTree>
    <p:extLst>
      <p:ext uri="{BB962C8B-B14F-4D97-AF65-F5344CB8AC3E}">
        <p14:creationId xmlns:p14="http://schemas.microsoft.com/office/powerpoint/2010/main" val="2022647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4B9CB-27BF-4775-9F28-382F16F91123}" type="slidenum">
              <a:rPr lang="en-US"/>
              <a:pPr/>
              <a:t>1</a:t>
            </a:fld>
            <a:endParaRPr lang="en-US"/>
          </a:p>
        </p:txBody>
      </p:sp>
      <p:sp>
        <p:nvSpPr>
          <p:cNvPr id="4098" name="Rectangle 2"/>
          <p:cNvSpPr>
            <a:spLocks noGrp="1" noRot="1" noChangeAspect="1" noChangeArrowheads="1" noTextEdit="1"/>
          </p:cNvSpPr>
          <p:nvPr>
            <p:ph type="sldImg"/>
          </p:nvPr>
        </p:nvSpPr>
        <p:spPr>
          <a:xfrm>
            <a:off x="-107950" y="692150"/>
            <a:ext cx="6932613" cy="3465513"/>
          </a:xfrm>
          <a:ln/>
        </p:spPr>
      </p:sp>
      <p:sp>
        <p:nvSpPr>
          <p:cNvPr id="40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32747117" y="18889981"/>
            <a:ext cx="2939363" cy="1617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35700703" y="18807891"/>
            <a:ext cx="1975669" cy="292388"/>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300"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665413" rtl="0" fontAlgn="base">
        <a:spcBef>
          <a:spcPct val="0"/>
        </a:spcBef>
        <a:spcAft>
          <a:spcPct val="0"/>
        </a:spcAft>
        <a:defRPr sz="12800">
          <a:solidFill>
            <a:schemeClr val="tx2"/>
          </a:solidFill>
          <a:latin typeface="+mj-lt"/>
          <a:ea typeface="+mj-ea"/>
          <a:cs typeface="+mj-cs"/>
        </a:defRPr>
      </a:lvl1pPr>
      <a:lvl2pPr algn="ctr" defTabSz="2665413" rtl="0" fontAlgn="base">
        <a:spcBef>
          <a:spcPct val="0"/>
        </a:spcBef>
        <a:spcAft>
          <a:spcPct val="0"/>
        </a:spcAft>
        <a:defRPr sz="12800">
          <a:solidFill>
            <a:schemeClr val="tx2"/>
          </a:solidFill>
          <a:latin typeface="Arial" charset="0"/>
        </a:defRPr>
      </a:lvl2pPr>
      <a:lvl3pPr algn="ctr" defTabSz="2665413" rtl="0" fontAlgn="base">
        <a:spcBef>
          <a:spcPct val="0"/>
        </a:spcBef>
        <a:spcAft>
          <a:spcPct val="0"/>
        </a:spcAft>
        <a:defRPr sz="12800">
          <a:solidFill>
            <a:schemeClr val="tx2"/>
          </a:solidFill>
          <a:latin typeface="Arial" charset="0"/>
        </a:defRPr>
      </a:lvl3pPr>
      <a:lvl4pPr algn="ctr" defTabSz="2665413" rtl="0" fontAlgn="base">
        <a:spcBef>
          <a:spcPct val="0"/>
        </a:spcBef>
        <a:spcAft>
          <a:spcPct val="0"/>
        </a:spcAft>
        <a:defRPr sz="12800">
          <a:solidFill>
            <a:schemeClr val="tx2"/>
          </a:solidFill>
          <a:latin typeface="Arial" charset="0"/>
        </a:defRPr>
      </a:lvl4pPr>
      <a:lvl5pPr algn="ctr" defTabSz="2665413" rtl="0" fontAlgn="base">
        <a:spcBef>
          <a:spcPct val="0"/>
        </a:spcBef>
        <a:spcAft>
          <a:spcPct val="0"/>
        </a:spcAft>
        <a:defRPr sz="12800">
          <a:solidFill>
            <a:schemeClr val="tx2"/>
          </a:solidFill>
          <a:latin typeface="Arial" charset="0"/>
        </a:defRPr>
      </a:lvl5pPr>
      <a:lvl6pPr marL="457200" algn="ctr" defTabSz="2665413" rtl="0" fontAlgn="base">
        <a:spcBef>
          <a:spcPct val="0"/>
        </a:spcBef>
        <a:spcAft>
          <a:spcPct val="0"/>
        </a:spcAft>
        <a:defRPr sz="12800">
          <a:solidFill>
            <a:schemeClr val="tx2"/>
          </a:solidFill>
          <a:latin typeface="Arial" charset="0"/>
        </a:defRPr>
      </a:lvl6pPr>
      <a:lvl7pPr marL="914400" algn="ctr" defTabSz="2665413" rtl="0" fontAlgn="base">
        <a:spcBef>
          <a:spcPct val="0"/>
        </a:spcBef>
        <a:spcAft>
          <a:spcPct val="0"/>
        </a:spcAft>
        <a:defRPr sz="12800">
          <a:solidFill>
            <a:schemeClr val="tx2"/>
          </a:solidFill>
          <a:latin typeface="Arial" charset="0"/>
        </a:defRPr>
      </a:lvl7pPr>
      <a:lvl8pPr marL="1371600" algn="ctr" defTabSz="2665413" rtl="0" fontAlgn="base">
        <a:spcBef>
          <a:spcPct val="0"/>
        </a:spcBef>
        <a:spcAft>
          <a:spcPct val="0"/>
        </a:spcAft>
        <a:defRPr sz="12800">
          <a:solidFill>
            <a:schemeClr val="tx2"/>
          </a:solidFill>
          <a:latin typeface="Arial" charset="0"/>
        </a:defRPr>
      </a:lvl8pPr>
      <a:lvl9pPr marL="1828800" algn="ctr" defTabSz="2665413" rtl="0" fontAlgn="base">
        <a:spcBef>
          <a:spcPct val="0"/>
        </a:spcBef>
        <a:spcAft>
          <a:spcPct val="0"/>
        </a:spcAft>
        <a:defRPr sz="12800">
          <a:solidFill>
            <a:schemeClr val="tx2"/>
          </a:solidFill>
          <a:latin typeface="Arial" charset="0"/>
        </a:defRPr>
      </a:lvl9pPr>
    </p:titleStyle>
    <p:bodyStyle>
      <a:lvl1pPr marL="1000125" indent="-1000125" algn="l" defTabSz="2665413" rtl="0" fontAlgn="base">
        <a:spcBef>
          <a:spcPct val="20000"/>
        </a:spcBef>
        <a:spcAft>
          <a:spcPct val="0"/>
        </a:spcAft>
        <a:buChar char="•"/>
        <a:defRPr sz="9300">
          <a:solidFill>
            <a:schemeClr val="tx1"/>
          </a:solidFill>
          <a:latin typeface="+mn-lt"/>
          <a:ea typeface="+mn-ea"/>
          <a:cs typeface="+mn-cs"/>
        </a:defRPr>
      </a:lvl1pPr>
      <a:lvl2pPr marL="2165350" indent="-833438" algn="l" defTabSz="2665413" rtl="0" fontAlgn="base">
        <a:spcBef>
          <a:spcPct val="20000"/>
        </a:spcBef>
        <a:spcAft>
          <a:spcPct val="0"/>
        </a:spcAft>
        <a:buChar char="–"/>
        <a:defRPr sz="8100">
          <a:solidFill>
            <a:schemeClr val="tx1"/>
          </a:solidFill>
          <a:latin typeface="+mn-lt"/>
        </a:defRPr>
      </a:lvl2pPr>
      <a:lvl3pPr marL="3330575" indent="-665163" algn="l" defTabSz="2665413" rtl="0" fontAlgn="base">
        <a:spcBef>
          <a:spcPct val="20000"/>
        </a:spcBef>
        <a:spcAft>
          <a:spcPct val="0"/>
        </a:spcAft>
        <a:buChar char="•"/>
        <a:defRPr sz="7000">
          <a:solidFill>
            <a:schemeClr val="tx1"/>
          </a:solidFill>
          <a:latin typeface="+mn-lt"/>
        </a:defRPr>
      </a:lvl3pPr>
      <a:lvl4pPr marL="4662488" indent="-665163" algn="l" defTabSz="2665413" rtl="0" fontAlgn="base">
        <a:spcBef>
          <a:spcPct val="20000"/>
        </a:spcBef>
        <a:spcAft>
          <a:spcPct val="0"/>
        </a:spcAft>
        <a:buChar char="–"/>
        <a:defRPr sz="5800">
          <a:solidFill>
            <a:schemeClr val="tx1"/>
          </a:solidFill>
          <a:latin typeface="+mn-lt"/>
        </a:defRPr>
      </a:lvl4pPr>
      <a:lvl5pPr marL="5995988" indent="-666750" algn="l" defTabSz="2665413" rtl="0" fontAlgn="base">
        <a:spcBef>
          <a:spcPct val="20000"/>
        </a:spcBef>
        <a:spcAft>
          <a:spcPct val="0"/>
        </a:spcAft>
        <a:buChar char="»"/>
        <a:defRPr sz="5800">
          <a:solidFill>
            <a:schemeClr val="tx1"/>
          </a:solidFill>
          <a:latin typeface="+mn-lt"/>
        </a:defRPr>
      </a:lvl5pPr>
      <a:lvl6pPr marL="6453188" indent="-666750" algn="l" defTabSz="2665413" rtl="0" fontAlgn="base">
        <a:spcBef>
          <a:spcPct val="20000"/>
        </a:spcBef>
        <a:spcAft>
          <a:spcPct val="0"/>
        </a:spcAft>
        <a:buChar char="»"/>
        <a:defRPr sz="5800">
          <a:solidFill>
            <a:schemeClr val="tx1"/>
          </a:solidFill>
          <a:latin typeface="+mn-lt"/>
        </a:defRPr>
      </a:lvl6pPr>
      <a:lvl7pPr marL="6910388" indent="-666750" algn="l" defTabSz="2665413" rtl="0" fontAlgn="base">
        <a:spcBef>
          <a:spcPct val="20000"/>
        </a:spcBef>
        <a:spcAft>
          <a:spcPct val="0"/>
        </a:spcAft>
        <a:buChar char="»"/>
        <a:defRPr sz="5800">
          <a:solidFill>
            <a:schemeClr val="tx1"/>
          </a:solidFill>
          <a:latin typeface="+mn-lt"/>
        </a:defRPr>
      </a:lvl7pPr>
      <a:lvl8pPr marL="7367588" indent="-666750" algn="l" defTabSz="2665413" rtl="0" fontAlgn="base">
        <a:spcBef>
          <a:spcPct val="20000"/>
        </a:spcBef>
        <a:spcAft>
          <a:spcPct val="0"/>
        </a:spcAft>
        <a:buChar char="»"/>
        <a:defRPr sz="5800">
          <a:solidFill>
            <a:schemeClr val="tx1"/>
          </a:solidFill>
          <a:latin typeface="+mn-lt"/>
        </a:defRPr>
      </a:lvl8pPr>
      <a:lvl9pPr marL="7824788" indent="-666750" algn="l" defTabSz="2665413" rtl="0" fontAlgn="base">
        <a:spcBef>
          <a:spcPct val="20000"/>
        </a:spcBef>
        <a:spcAft>
          <a:spcPct val="0"/>
        </a:spcAft>
        <a:buChar char="»"/>
        <a:defRPr sz="5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Hp7uIi"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bit.ly/41Fkh1m" TargetMode="External"/><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sp>
        <p:nvSpPr>
          <p:cNvPr id="24" name="AutoShape 30"/>
          <p:cNvSpPr>
            <a:spLocks noChangeArrowheads="1"/>
          </p:cNvSpPr>
          <p:nvPr/>
        </p:nvSpPr>
        <p:spPr bwMode="auto">
          <a:xfrm>
            <a:off x="29036964" y="3507504"/>
            <a:ext cx="8847137" cy="1515745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5" name="AutoShape 29"/>
          <p:cNvSpPr>
            <a:spLocks noChangeArrowheads="1"/>
          </p:cNvSpPr>
          <p:nvPr/>
        </p:nvSpPr>
        <p:spPr bwMode="auto">
          <a:xfrm>
            <a:off x="9920288" y="3556000"/>
            <a:ext cx="8847137" cy="1515745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6" name="AutoShape 31"/>
          <p:cNvSpPr>
            <a:spLocks noChangeArrowheads="1"/>
          </p:cNvSpPr>
          <p:nvPr/>
        </p:nvSpPr>
        <p:spPr bwMode="auto">
          <a:xfrm>
            <a:off x="19459575" y="3556000"/>
            <a:ext cx="8847137" cy="1515745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a:p>
        </p:txBody>
      </p:sp>
      <p:sp>
        <p:nvSpPr>
          <p:cNvPr id="27" name="AutoShape 4"/>
          <p:cNvSpPr>
            <a:spLocks noChangeArrowheads="1"/>
          </p:cNvSpPr>
          <p:nvPr/>
        </p:nvSpPr>
        <p:spPr bwMode="auto">
          <a:xfrm>
            <a:off x="457200" y="3556000"/>
            <a:ext cx="8847137" cy="15157450"/>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8" name="Text Box 9"/>
          <p:cNvSpPr txBox="1">
            <a:spLocks noChangeArrowheads="1"/>
          </p:cNvSpPr>
          <p:nvPr/>
        </p:nvSpPr>
        <p:spPr bwMode="auto">
          <a:xfrm>
            <a:off x="684883" y="4679219"/>
            <a:ext cx="8391769" cy="3749375"/>
          </a:xfrm>
          <a:prstGeom prst="rect">
            <a:avLst/>
          </a:prstGeom>
          <a:noFill/>
          <a:ln w="9525">
            <a:noFill/>
            <a:miter lim="800000"/>
            <a:headEnd/>
            <a:tailEnd/>
          </a:ln>
          <a:effectLst/>
        </p:spPr>
        <p:txBody>
          <a:bodyPr wrap="square" lIns="55513" tIns="27757" rIns="55513" bIns="27757">
            <a:spAutoFit/>
          </a:bodyPr>
          <a:lstStyle/>
          <a:p>
            <a:pPr algn="just" defTabSz="2665413" eaLnBrk="0" hangingPunct="0"/>
            <a:r>
              <a:rPr lang="en-US" sz="2400" dirty="0">
                <a:solidFill>
                  <a:srgbClr val="000000"/>
                </a:solidFill>
                <a:latin typeface="Georgia" panose="02040502050405020303" pitchFamily="18" charset="0"/>
              </a:rPr>
              <a:t>          Indoor scene recognition is essential for modern applications like Smart Homes and Offices, Robotics, and Virtual Reality as it enables these systems to function efficiently and autonomously. Deep learning can be vital in this scenario because it enables these systems to recognize many objects, and obstacles  that are present in indoor scenes. With the help of hyperparameter tuning, I utilized deep learning models like ResNet34, ResNext, GoogleNet, and ShuffleNet to recognize indoor scenes more accurately and with fewer errors.</a:t>
            </a:r>
          </a:p>
        </p:txBody>
      </p:sp>
      <p:sp>
        <p:nvSpPr>
          <p:cNvPr id="29" name="Text Box 10"/>
          <p:cNvSpPr txBox="1">
            <a:spLocks noChangeArrowheads="1"/>
          </p:cNvSpPr>
          <p:nvPr/>
        </p:nvSpPr>
        <p:spPr bwMode="auto">
          <a:xfrm>
            <a:off x="10034589" y="7355485"/>
            <a:ext cx="8391770"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Related work</a:t>
            </a:r>
          </a:p>
        </p:txBody>
      </p:sp>
      <p:sp>
        <p:nvSpPr>
          <p:cNvPr id="30" name="Text Box 11"/>
          <p:cNvSpPr txBox="1">
            <a:spLocks noChangeArrowheads="1"/>
          </p:cNvSpPr>
          <p:nvPr/>
        </p:nvSpPr>
        <p:spPr bwMode="auto">
          <a:xfrm>
            <a:off x="29246316" y="14103431"/>
            <a:ext cx="8391770"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Conclusions &amp; Future Work</a:t>
            </a:r>
          </a:p>
        </p:txBody>
      </p:sp>
      <p:sp>
        <p:nvSpPr>
          <p:cNvPr id="31" name="AutoShape 13"/>
          <p:cNvSpPr>
            <a:spLocks noChangeArrowheads="1"/>
          </p:cNvSpPr>
          <p:nvPr/>
        </p:nvSpPr>
        <p:spPr bwMode="auto">
          <a:xfrm>
            <a:off x="457200" y="222250"/>
            <a:ext cx="37426901" cy="3067050"/>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lIns="55513" tIns="27757" rIns="55513" bIns="27757" anchor="ctr"/>
          <a:lstStyle/>
          <a:p>
            <a:pPr defTabSz="2665413"/>
            <a:endParaRPr lang="en-US">
              <a:solidFill>
                <a:schemeClr val="bg1"/>
              </a:solidFill>
            </a:endParaRPr>
          </a:p>
        </p:txBody>
      </p:sp>
      <p:sp>
        <p:nvSpPr>
          <p:cNvPr id="32" name="Text Box 14"/>
          <p:cNvSpPr txBox="1">
            <a:spLocks noChangeArrowheads="1"/>
          </p:cNvSpPr>
          <p:nvPr/>
        </p:nvSpPr>
        <p:spPr bwMode="auto">
          <a:xfrm>
            <a:off x="1175545" y="241919"/>
            <a:ext cx="36175155" cy="3041489"/>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4800" b="1" dirty="0">
                <a:solidFill>
                  <a:srgbClr val="000000"/>
                </a:solidFill>
                <a:latin typeface="Georgia" panose="02040502050405020303" pitchFamily="18" charset="0"/>
              </a:rPr>
              <a:t>Indoor Scene Recognition</a:t>
            </a:r>
          </a:p>
          <a:p>
            <a:pPr defTabSz="2665413"/>
            <a:r>
              <a:rPr lang="en-US" sz="3000" dirty="0">
                <a:solidFill>
                  <a:srgbClr val="000000"/>
                </a:solidFill>
                <a:latin typeface="Georgia" panose="02040502050405020303" pitchFamily="18" charset="0"/>
              </a:rPr>
              <a:t>Priyanka Nigade</a:t>
            </a:r>
          </a:p>
          <a:p>
            <a:pPr defTabSz="2665413"/>
            <a:r>
              <a:rPr lang="en-US" sz="3000" dirty="0">
                <a:solidFill>
                  <a:srgbClr val="000000"/>
                </a:solidFill>
                <a:latin typeface="Georgia" panose="02040502050405020303" pitchFamily="18" charset="0"/>
              </a:rPr>
              <a:t>Mentor: Dr. Christelle Scharff</a:t>
            </a:r>
          </a:p>
          <a:p>
            <a:pPr defTabSz="2665413"/>
            <a:r>
              <a:rPr lang="en-US" sz="3000" dirty="0">
                <a:solidFill>
                  <a:srgbClr val="000000"/>
                </a:solidFill>
                <a:latin typeface="Georgia" panose="02040502050405020303" pitchFamily="18" charset="0"/>
              </a:rPr>
              <a:t>Pace University, Seidenberg School of CSIS</a:t>
            </a:r>
          </a:p>
          <a:p>
            <a:pPr defTabSz="2665413"/>
            <a:r>
              <a:rPr lang="en-US" sz="3200" b="1" dirty="0"/>
              <a:t>											</a:t>
            </a:r>
            <a:r>
              <a:rPr lang="en-US" sz="2400" dirty="0">
                <a:solidFill>
                  <a:srgbClr val="000000"/>
                </a:solidFill>
                <a:latin typeface="Georgia" panose="02040502050405020303" pitchFamily="18" charset="0"/>
              </a:rPr>
              <a:t>GitHub - </a:t>
            </a:r>
            <a:r>
              <a:rPr lang="en-US" sz="2400" dirty="0">
                <a:solidFill>
                  <a:srgbClr val="000000"/>
                </a:solidFill>
                <a:latin typeface="Georgia" panose="02040502050405020303" pitchFamily="18" charset="0"/>
                <a:hlinkClick r:id="rId3"/>
              </a:rPr>
              <a:t>https://bit.ly/3Hp7uIi</a:t>
            </a:r>
            <a:endParaRPr lang="en-US" sz="2400" dirty="0">
              <a:solidFill>
                <a:srgbClr val="000000"/>
              </a:solidFill>
              <a:latin typeface="Georgia" panose="02040502050405020303" pitchFamily="18" charset="0"/>
            </a:endParaRPr>
          </a:p>
          <a:p>
            <a:pPr defTabSz="2665413"/>
            <a:r>
              <a:rPr lang="en-US" sz="2400" dirty="0">
                <a:solidFill>
                  <a:srgbClr val="000000"/>
                </a:solidFill>
                <a:latin typeface="Georgia" panose="02040502050405020303" pitchFamily="18" charset="0"/>
              </a:rPr>
              <a:t>										                                            Notebook - https://</a:t>
            </a:r>
            <a:r>
              <a:rPr lang="en-US" sz="2400" dirty="0" err="1">
                <a:solidFill>
                  <a:srgbClr val="000000"/>
                </a:solidFill>
                <a:latin typeface="Georgia" panose="02040502050405020303" pitchFamily="18" charset="0"/>
              </a:rPr>
              <a:t>bit.ly</a:t>
            </a:r>
            <a:r>
              <a:rPr lang="en-US" sz="2400" dirty="0">
                <a:solidFill>
                  <a:srgbClr val="000000"/>
                </a:solidFill>
                <a:latin typeface="Georgia" panose="02040502050405020303" pitchFamily="18" charset="0"/>
              </a:rPr>
              <a:t>/40RrFFU</a:t>
            </a:r>
          </a:p>
        </p:txBody>
      </p:sp>
      <p:sp>
        <p:nvSpPr>
          <p:cNvPr id="33" name="Text Box 16"/>
          <p:cNvSpPr txBox="1">
            <a:spLocks noChangeArrowheads="1"/>
          </p:cNvSpPr>
          <p:nvPr/>
        </p:nvSpPr>
        <p:spPr bwMode="auto">
          <a:xfrm>
            <a:off x="731838" y="1289050"/>
            <a:ext cx="3429000" cy="1248690"/>
          </a:xfrm>
          <a:prstGeom prst="rect">
            <a:avLst/>
          </a:prstGeom>
          <a:noFill/>
          <a:ln w="9525">
            <a:noFill/>
            <a:miter lim="800000"/>
            <a:headEnd/>
            <a:tailEnd/>
          </a:ln>
          <a:effectLst/>
        </p:spPr>
        <p:txBody>
          <a:bodyPr lIns="55513" tIns="27757" rIns="55513" bIns="27757">
            <a:spAutoFit/>
          </a:bodyPr>
          <a:lstStyle/>
          <a:p>
            <a:pPr defTabSz="2665413">
              <a:spcBef>
                <a:spcPct val="50000"/>
              </a:spcBef>
            </a:pPr>
            <a:endParaRPr lang="en-US" b="1" dirty="0"/>
          </a:p>
          <a:p>
            <a:pPr defTabSz="2665413">
              <a:spcBef>
                <a:spcPct val="50000"/>
              </a:spcBef>
            </a:pPr>
            <a:endParaRPr lang="en-US" sz="1700" dirty="0">
              <a:solidFill>
                <a:srgbClr val="FF0000"/>
              </a:solidFill>
            </a:endParaRPr>
          </a:p>
        </p:txBody>
      </p:sp>
      <p:sp>
        <p:nvSpPr>
          <p:cNvPr id="41" name="Text Box 39"/>
          <p:cNvSpPr txBox="1">
            <a:spLocks noChangeArrowheads="1"/>
          </p:cNvSpPr>
          <p:nvPr/>
        </p:nvSpPr>
        <p:spPr bwMode="auto">
          <a:xfrm>
            <a:off x="19684016" y="4569755"/>
            <a:ext cx="7957829" cy="4247882"/>
          </a:xfrm>
          <a:prstGeom prst="rect">
            <a:avLst/>
          </a:prstGeom>
          <a:noFill/>
          <a:ln w="57150" cmpd="thinThick">
            <a:noFill/>
            <a:miter lim="800000"/>
            <a:headEnd/>
            <a:tailEnd/>
          </a:ln>
          <a:effectLst/>
        </p:spPr>
        <p:txBody>
          <a:bodyPr wrap="square" lIns="37136" tIns="18568" rIns="37136" bIns="18568">
            <a:spAutoFit/>
          </a:bodyPr>
          <a:lstStyle/>
          <a:p>
            <a:pPr marL="457200" indent="-457200" algn="just" defTabSz="371475" eaLnBrk="0" hangingPunct="0">
              <a:lnSpc>
                <a:spcPct val="95000"/>
              </a:lnSpc>
              <a:spcBef>
                <a:spcPts val="0"/>
              </a:spcBef>
              <a:spcAft>
                <a:spcPts val="0"/>
              </a:spcAft>
              <a:buFont typeface="Arial" panose="020B0604020202020204" pitchFamily="34" charset="0"/>
              <a:buChar char="•"/>
            </a:pPr>
            <a:r>
              <a:rPr lang="en-US" sz="2400" dirty="0">
                <a:solidFill>
                  <a:srgbClr val="000000"/>
                </a:solidFill>
                <a:latin typeface="Georgia" panose="02040502050405020303" pitchFamily="18" charset="0"/>
              </a:rPr>
              <a:t>To Avoid avoid biases that may arise from random assignment split-folders package is used to evenly distribute each class of samples across train and test datasets. </a:t>
            </a:r>
          </a:p>
          <a:p>
            <a:pPr marL="457200" indent="-457200" algn="just" defTabSz="371475" eaLnBrk="0" hangingPunct="0">
              <a:lnSpc>
                <a:spcPct val="95000"/>
              </a:lnSpc>
              <a:spcBef>
                <a:spcPts val="0"/>
              </a:spcBef>
              <a:spcAft>
                <a:spcPts val="0"/>
              </a:spcAft>
              <a:buFont typeface="Arial" panose="020B0604020202020204" pitchFamily="34" charset="0"/>
              <a:buChar char="•"/>
            </a:pPr>
            <a:r>
              <a:rPr lang="en-US" sz="2400" dirty="0">
                <a:solidFill>
                  <a:srgbClr val="000000"/>
                </a:solidFill>
                <a:latin typeface="Georgia" panose="02040502050405020303" pitchFamily="18" charset="0"/>
              </a:rPr>
              <a:t>Pre-trained weights on large image datasets like ImageNet are used to initialize the models, which are then fine-tuned on the indoor scene dataset.</a:t>
            </a:r>
          </a:p>
          <a:p>
            <a:pPr marL="457200" indent="-457200" algn="just" defTabSz="371475" eaLnBrk="0" hangingPunct="0">
              <a:lnSpc>
                <a:spcPct val="95000"/>
              </a:lnSpc>
              <a:spcBef>
                <a:spcPts val="0"/>
              </a:spcBef>
              <a:spcAft>
                <a:spcPts val="0"/>
              </a:spcAft>
              <a:buFont typeface="Arial" panose="020B0604020202020204" pitchFamily="34" charset="0"/>
              <a:buChar char="•"/>
            </a:pPr>
            <a:r>
              <a:rPr lang="en-US" sz="2400" dirty="0">
                <a:solidFill>
                  <a:srgbClr val="000000"/>
                </a:solidFill>
                <a:latin typeface="Georgia" panose="02040502050405020303" pitchFamily="18" charset="0"/>
              </a:rPr>
              <a:t>ReLU activation function is used to avoid the vanishing gradient problem.</a:t>
            </a:r>
          </a:p>
          <a:p>
            <a:pPr marL="457200" indent="-457200" algn="just" defTabSz="371475" eaLnBrk="0" hangingPunct="0">
              <a:lnSpc>
                <a:spcPct val="95000"/>
              </a:lnSpc>
              <a:spcBef>
                <a:spcPts val="0"/>
              </a:spcBef>
              <a:spcAft>
                <a:spcPts val="0"/>
              </a:spcAft>
              <a:buFont typeface="Arial" panose="020B0604020202020204" pitchFamily="34" charset="0"/>
              <a:buChar char="•"/>
            </a:pPr>
            <a:r>
              <a:rPr lang="en-US" sz="2400" dirty="0">
                <a:solidFill>
                  <a:srgbClr val="000000"/>
                </a:solidFill>
                <a:latin typeface="Georgia" panose="02040502050405020303" pitchFamily="18" charset="0"/>
              </a:rPr>
              <a:t>Hyperparameters, such as the learning rate and batch size, are tuned to find optimal values for each model.</a:t>
            </a:r>
            <a:endParaRPr lang="en-US" sz="2400" b="1" dirty="0">
              <a:latin typeface="Georgia" panose="02040502050405020303" pitchFamily="18" charset="0"/>
            </a:endParaRPr>
          </a:p>
          <a:p>
            <a:pPr algn="l" defTabSz="371475" eaLnBrk="0" hangingPunct="0">
              <a:lnSpc>
                <a:spcPct val="95000"/>
              </a:lnSpc>
            </a:pPr>
            <a:endParaRPr lang="en-US" sz="2400" dirty="0">
              <a:latin typeface="Georgia" panose="02040502050405020303" pitchFamily="18" charset="0"/>
            </a:endParaRPr>
          </a:p>
        </p:txBody>
      </p:sp>
      <p:sp>
        <p:nvSpPr>
          <p:cNvPr id="42" name="Text Box 40"/>
          <p:cNvSpPr txBox="1">
            <a:spLocks noChangeArrowheads="1"/>
          </p:cNvSpPr>
          <p:nvPr/>
        </p:nvSpPr>
        <p:spPr bwMode="auto">
          <a:xfrm>
            <a:off x="29317331" y="14830047"/>
            <a:ext cx="8391770" cy="3546151"/>
          </a:xfrm>
          <a:prstGeom prst="rect">
            <a:avLst/>
          </a:prstGeom>
          <a:noFill/>
          <a:ln w="57150" cmpd="thinThick">
            <a:noFill/>
            <a:miter lim="800000"/>
            <a:headEnd/>
            <a:tailEnd/>
          </a:ln>
          <a:effectLst/>
        </p:spPr>
        <p:txBody>
          <a:bodyPr wrap="square" lIns="37136" tIns="18568" rIns="37136" bIns="18568">
            <a:spAutoFit/>
          </a:bodyPr>
          <a:lstStyle/>
          <a:p>
            <a:pPr algn="just" defTabSz="371475" eaLnBrk="0" hangingPunct="0">
              <a:lnSpc>
                <a:spcPct val="95000"/>
              </a:lnSpc>
            </a:pPr>
            <a:r>
              <a:rPr lang="en-US" sz="2400" dirty="0">
                <a:solidFill>
                  <a:srgbClr val="000000"/>
                </a:solidFill>
                <a:latin typeface="Georgia" panose="02040502050405020303" pitchFamily="18" charset="0"/>
              </a:rPr>
              <a:t>		Accuracy of indoor scene recognition can be improved by splitting data evenly for training and testing datasets, using image augmentation and tuning hyperparameters of Deep Learning model. Accuracy of indoor scene recognition is also influenced by the image's quality and labeling.</a:t>
            </a:r>
          </a:p>
          <a:p>
            <a:pPr algn="just" defTabSz="371475" eaLnBrk="0" hangingPunct="0">
              <a:lnSpc>
                <a:spcPct val="95000"/>
              </a:lnSpc>
            </a:pPr>
            <a:r>
              <a:rPr lang="en-US" sz="2400" dirty="0">
                <a:solidFill>
                  <a:srgbClr val="000000"/>
                </a:solidFill>
                <a:latin typeface="Georgia" panose="02040502050405020303" pitchFamily="18" charset="0"/>
              </a:rPr>
              <a:t> 		In future transfer learning using pretrained models can be used and diverse dataset can be created and used by combining different indoor scene databases. Cost can be reduced by developing a model that needs low computational resources. </a:t>
            </a:r>
          </a:p>
        </p:txBody>
      </p:sp>
      <p:sp>
        <p:nvSpPr>
          <p:cNvPr id="43" name="Text Box 42"/>
          <p:cNvSpPr txBox="1">
            <a:spLocks noChangeArrowheads="1"/>
          </p:cNvSpPr>
          <p:nvPr/>
        </p:nvSpPr>
        <p:spPr bwMode="auto">
          <a:xfrm>
            <a:off x="684883" y="8944129"/>
            <a:ext cx="8391769"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Introduction</a:t>
            </a:r>
          </a:p>
        </p:txBody>
      </p:sp>
      <p:sp>
        <p:nvSpPr>
          <p:cNvPr id="44" name="Text Box 43"/>
          <p:cNvSpPr txBox="1">
            <a:spLocks noChangeArrowheads="1"/>
          </p:cNvSpPr>
          <p:nvPr/>
        </p:nvSpPr>
        <p:spPr bwMode="auto">
          <a:xfrm>
            <a:off x="19786992" y="3713480"/>
            <a:ext cx="7751878" cy="856275"/>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latin typeface="Georgia" panose="02040502050405020303" pitchFamily="18" charset="0"/>
              </a:rPr>
              <a:t>Experiments</a:t>
            </a:r>
            <a:r>
              <a:rPr lang="en-US" dirty="0">
                <a:effectLst/>
              </a:rPr>
              <a:t> </a:t>
            </a:r>
            <a:endParaRPr lang="en-US" b="1" dirty="0"/>
          </a:p>
        </p:txBody>
      </p:sp>
      <p:sp>
        <p:nvSpPr>
          <p:cNvPr id="45" name="Text Box 49"/>
          <p:cNvSpPr txBox="1">
            <a:spLocks noChangeArrowheads="1"/>
          </p:cNvSpPr>
          <p:nvPr/>
        </p:nvSpPr>
        <p:spPr bwMode="auto">
          <a:xfrm>
            <a:off x="33921700" y="1306513"/>
            <a:ext cx="3429000" cy="1248690"/>
          </a:xfrm>
          <a:prstGeom prst="rect">
            <a:avLst/>
          </a:prstGeom>
          <a:noFill/>
          <a:ln w="9525">
            <a:noFill/>
            <a:miter lim="800000"/>
            <a:headEnd/>
            <a:tailEnd/>
          </a:ln>
          <a:effectLst/>
        </p:spPr>
        <p:txBody>
          <a:bodyPr lIns="55513" tIns="27757" rIns="55513" bIns="27757">
            <a:spAutoFit/>
          </a:bodyPr>
          <a:lstStyle/>
          <a:p>
            <a:pPr defTabSz="2665413">
              <a:spcBef>
                <a:spcPct val="50000"/>
              </a:spcBef>
            </a:pPr>
            <a:endParaRPr lang="en-US" b="1" dirty="0"/>
          </a:p>
          <a:p>
            <a:pPr defTabSz="2665413">
              <a:spcBef>
                <a:spcPct val="50000"/>
              </a:spcBef>
            </a:pPr>
            <a:endParaRPr lang="en-US" sz="1700" dirty="0">
              <a:solidFill>
                <a:srgbClr val="FF0000"/>
              </a:solidFill>
            </a:endParaRPr>
          </a:p>
        </p:txBody>
      </p:sp>
      <p:sp>
        <p:nvSpPr>
          <p:cNvPr id="46" name="Text Box 42">
            <a:extLst>
              <a:ext uri="{FF2B5EF4-FFF2-40B4-BE49-F238E27FC236}">
                <a16:creationId xmlns:a16="http://schemas.microsoft.com/office/drawing/2014/main" id="{E1985566-9DF8-C858-A574-5EB6C7800096}"/>
              </a:ext>
            </a:extLst>
          </p:cNvPr>
          <p:cNvSpPr txBox="1">
            <a:spLocks noChangeArrowheads="1"/>
          </p:cNvSpPr>
          <p:nvPr/>
        </p:nvSpPr>
        <p:spPr bwMode="auto">
          <a:xfrm>
            <a:off x="731838" y="3844175"/>
            <a:ext cx="8391769"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Abstract</a:t>
            </a:r>
          </a:p>
        </p:txBody>
      </p:sp>
      <p:sp>
        <p:nvSpPr>
          <p:cNvPr id="47" name="Text Box 9">
            <a:extLst>
              <a:ext uri="{FF2B5EF4-FFF2-40B4-BE49-F238E27FC236}">
                <a16:creationId xmlns:a16="http://schemas.microsoft.com/office/drawing/2014/main" id="{6657C5DA-C673-42C8-9953-9872695FB0D9}"/>
              </a:ext>
            </a:extLst>
          </p:cNvPr>
          <p:cNvSpPr txBox="1">
            <a:spLocks noChangeArrowheads="1"/>
          </p:cNvSpPr>
          <p:nvPr/>
        </p:nvSpPr>
        <p:spPr bwMode="auto">
          <a:xfrm>
            <a:off x="731838" y="9891921"/>
            <a:ext cx="8344814" cy="5226702"/>
          </a:xfrm>
          <a:prstGeom prst="rect">
            <a:avLst/>
          </a:prstGeom>
          <a:noFill/>
          <a:ln w="9525">
            <a:noFill/>
            <a:miter lim="800000"/>
            <a:headEnd/>
            <a:tailEnd/>
          </a:ln>
          <a:effectLst/>
        </p:spPr>
        <p:txBody>
          <a:bodyPr wrap="square" lIns="55513" tIns="27757" rIns="55513" bIns="27757">
            <a:spAutoFit/>
          </a:bodyPr>
          <a:lstStyle/>
          <a:p>
            <a:pPr algn="just" defTabSz="2665413" eaLnBrk="0" hangingPunct="0"/>
            <a:r>
              <a:rPr lang="en-US" sz="2400" dirty="0">
                <a:solidFill>
                  <a:srgbClr val="000000"/>
                </a:solidFill>
                <a:latin typeface="Georgia" panose="02040502050405020303" pitchFamily="18" charset="0"/>
              </a:rPr>
              <a:t>          The primary components of indoor scene classification are accurate and efficient classification of large-scale picture information and correct classification of semantic feature information from related images. Scene recognition in indoor environments can be challenging because the layout, lighting, and contents of indoor environments can differ significantly, or people can capture and label indoor scenes differently. It can be difficult for a deep learning algorithm to recognize and classify indoor scenes accurately because of this. </a:t>
            </a:r>
          </a:p>
          <a:p>
            <a:pPr algn="just" defTabSz="2665413" eaLnBrk="0" hangingPunct="0"/>
            <a:r>
              <a:rPr lang="en-US" sz="2400" dirty="0">
                <a:solidFill>
                  <a:srgbClr val="000000"/>
                </a:solidFill>
                <a:latin typeface="Georgia" panose="02040502050405020303" pitchFamily="18" charset="0"/>
              </a:rPr>
              <a:t>          To tackle these challenges advanced deep learning models are developed and trained employing techniques such as data augmentation, transfer learning, and hyperparameter tuning to improve their accuracy.  </a:t>
            </a:r>
          </a:p>
        </p:txBody>
      </p:sp>
      <p:sp>
        <p:nvSpPr>
          <p:cNvPr id="48" name="Text Box 42">
            <a:extLst>
              <a:ext uri="{FF2B5EF4-FFF2-40B4-BE49-F238E27FC236}">
                <a16:creationId xmlns:a16="http://schemas.microsoft.com/office/drawing/2014/main" id="{3AD0CFA7-2330-D875-D5A6-4EBBF895B4C9}"/>
              </a:ext>
            </a:extLst>
          </p:cNvPr>
          <p:cNvSpPr txBox="1">
            <a:spLocks noChangeArrowheads="1"/>
          </p:cNvSpPr>
          <p:nvPr/>
        </p:nvSpPr>
        <p:spPr bwMode="auto">
          <a:xfrm>
            <a:off x="520699" y="15716070"/>
            <a:ext cx="8391769"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Research Question</a:t>
            </a:r>
          </a:p>
        </p:txBody>
      </p:sp>
      <p:sp>
        <p:nvSpPr>
          <p:cNvPr id="50" name="Text Box 9">
            <a:extLst>
              <a:ext uri="{FF2B5EF4-FFF2-40B4-BE49-F238E27FC236}">
                <a16:creationId xmlns:a16="http://schemas.microsoft.com/office/drawing/2014/main" id="{16C51ACD-5E42-02DA-E7A5-2D70AA44F59E}"/>
              </a:ext>
            </a:extLst>
          </p:cNvPr>
          <p:cNvSpPr txBox="1">
            <a:spLocks noChangeArrowheads="1"/>
          </p:cNvSpPr>
          <p:nvPr/>
        </p:nvSpPr>
        <p:spPr bwMode="auto">
          <a:xfrm>
            <a:off x="719068" y="16632734"/>
            <a:ext cx="8323397" cy="1164052"/>
          </a:xfrm>
          <a:prstGeom prst="rect">
            <a:avLst/>
          </a:prstGeom>
          <a:noFill/>
          <a:ln w="9525">
            <a:noFill/>
            <a:miter lim="800000"/>
            <a:headEnd/>
            <a:tailEnd/>
          </a:ln>
          <a:effectLst/>
        </p:spPr>
        <p:txBody>
          <a:bodyPr wrap="square" lIns="55513" tIns="27757" rIns="55513" bIns="27757">
            <a:spAutoFit/>
          </a:bodyPr>
          <a:lstStyle/>
          <a:p>
            <a:pPr algn="just" defTabSz="2665413" eaLnBrk="0" hangingPunct="0"/>
            <a:r>
              <a:rPr lang="en-US" sz="2400" dirty="0">
                <a:solidFill>
                  <a:srgbClr val="000000"/>
                </a:solidFill>
                <a:latin typeface="Georgia" panose="02040502050405020303" pitchFamily="18" charset="0"/>
              </a:rPr>
              <a:t>What can be done to build and train a model that can recognize indoor scenes more accurately?</a:t>
            </a:r>
          </a:p>
          <a:p>
            <a:pPr algn="l" defTabSz="2665413" eaLnBrk="0" hangingPunct="0"/>
            <a:endParaRPr lang="en-US" sz="2400" dirty="0">
              <a:latin typeface="Times New Roman" pitchFamily="18" charset="0"/>
            </a:endParaRPr>
          </a:p>
        </p:txBody>
      </p:sp>
      <p:sp>
        <p:nvSpPr>
          <p:cNvPr id="51" name="Text Box 10">
            <a:extLst>
              <a:ext uri="{FF2B5EF4-FFF2-40B4-BE49-F238E27FC236}">
                <a16:creationId xmlns:a16="http://schemas.microsoft.com/office/drawing/2014/main" id="{6D9573EB-976A-8BC1-B52A-0A051E13CC71}"/>
              </a:ext>
            </a:extLst>
          </p:cNvPr>
          <p:cNvSpPr txBox="1">
            <a:spLocks noChangeArrowheads="1"/>
          </p:cNvSpPr>
          <p:nvPr/>
        </p:nvSpPr>
        <p:spPr bwMode="auto">
          <a:xfrm>
            <a:off x="10034589" y="3761416"/>
            <a:ext cx="8391770"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Dataset</a:t>
            </a:r>
          </a:p>
        </p:txBody>
      </p:sp>
      <p:sp>
        <p:nvSpPr>
          <p:cNvPr id="54" name="Text Box 10">
            <a:extLst>
              <a:ext uri="{FF2B5EF4-FFF2-40B4-BE49-F238E27FC236}">
                <a16:creationId xmlns:a16="http://schemas.microsoft.com/office/drawing/2014/main" id="{74D2CA9B-3EE7-7C56-F60E-4D224978C68C}"/>
              </a:ext>
            </a:extLst>
          </p:cNvPr>
          <p:cNvSpPr txBox="1">
            <a:spLocks noChangeArrowheads="1"/>
          </p:cNvSpPr>
          <p:nvPr/>
        </p:nvSpPr>
        <p:spPr bwMode="auto">
          <a:xfrm>
            <a:off x="10096219" y="13508739"/>
            <a:ext cx="8391770" cy="610054"/>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Methodology</a:t>
            </a:r>
          </a:p>
        </p:txBody>
      </p:sp>
      <p:sp>
        <p:nvSpPr>
          <p:cNvPr id="56" name="Text Box 36">
            <a:extLst>
              <a:ext uri="{FF2B5EF4-FFF2-40B4-BE49-F238E27FC236}">
                <a16:creationId xmlns:a16="http://schemas.microsoft.com/office/drawing/2014/main" id="{EDDD0228-88A9-93EE-47D9-7C73B312ACC9}"/>
              </a:ext>
            </a:extLst>
          </p:cNvPr>
          <p:cNvSpPr txBox="1">
            <a:spLocks noChangeArrowheads="1"/>
          </p:cNvSpPr>
          <p:nvPr/>
        </p:nvSpPr>
        <p:spPr bwMode="auto">
          <a:xfrm>
            <a:off x="10262272" y="14276049"/>
            <a:ext cx="8336836" cy="4100149"/>
          </a:xfrm>
          <a:prstGeom prst="rect">
            <a:avLst/>
          </a:prstGeom>
          <a:noFill/>
          <a:ln w="57150" cmpd="thinThick">
            <a:noFill/>
            <a:miter lim="800000"/>
            <a:headEnd/>
            <a:tailEnd/>
          </a:ln>
          <a:effectLst/>
        </p:spPr>
        <p:txBody>
          <a:bodyPr wrap="square" lIns="37136" tIns="18568" rIns="37136" bIns="18568">
            <a:spAutoFit/>
          </a:bodyPr>
          <a:lstStyle/>
          <a:p>
            <a:pPr marL="457200" marR="0" indent="-457200" algn="just">
              <a:spcBef>
                <a:spcPts val="0"/>
              </a:spcBef>
              <a:spcAft>
                <a:spcPts val="0"/>
              </a:spcAft>
              <a:buFont typeface="Arial" panose="020B0604020202020204" pitchFamily="34" charset="0"/>
              <a:buChar char="•"/>
            </a:pPr>
            <a:r>
              <a:rPr lang="en-US" sz="2400" dirty="0">
                <a:solidFill>
                  <a:srgbClr val="000000"/>
                </a:solidFill>
                <a:latin typeface="Georgia" panose="02040502050405020303" pitchFamily="18" charset="0"/>
              </a:rPr>
              <a:t>Created a dataset mapping images and their classes</a:t>
            </a:r>
            <a:endParaRPr lang="fr-FR" sz="2400" dirty="0">
              <a:solidFill>
                <a:srgbClr val="000000"/>
              </a:solidFill>
              <a:latin typeface="Georgia" panose="02040502050405020303" pitchFamily="18" charset="0"/>
            </a:endParaRPr>
          </a:p>
          <a:p>
            <a:pPr marL="457200" marR="0" indent="-457200" algn="just">
              <a:spcBef>
                <a:spcPts val="0"/>
              </a:spcBef>
              <a:spcAft>
                <a:spcPts val="0"/>
              </a:spcAft>
              <a:buFont typeface="Arial" panose="020B0604020202020204" pitchFamily="34" charset="0"/>
              <a:buChar char="•"/>
            </a:pPr>
            <a:r>
              <a:rPr lang="fr-FR" sz="2400" dirty="0">
                <a:solidFill>
                  <a:srgbClr val="000000"/>
                </a:solidFill>
                <a:latin typeface="Georgia" panose="02040502050405020303" pitchFamily="18" charset="0"/>
              </a:rPr>
              <a:t>Two transformation pipelines are utilized using PyTorch's transformations module to standardise input images.</a:t>
            </a:r>
            <a:endParaRPr lang="en-US" sz="2400" dirty="0">
              <a:solidFill>
                <a:srgbClr val="000000"/>
              </a:solidFill>
              <a:latin typeface="Georgia" panose="02040502050405020303" pitchFamily="18" charset="0"/>
            </a:endParaRPr>
          </a:p>
          <a:p>
            <a:pPr marL="457200" marR="0" indent="-457200" algn="just">
              <a:spcBef>
                <a:spcPts val="0"/>
              </a:spcBef>
              <a:spcAft>
                <a:spcPts val="0"/>
              </a:spcAft>
              <a:buFont typeface="Arial" panose="020B0604020202020204" pitchFamily="34" charset="0"/>
              <a:buChar char="•"/>
            </a:pPr>
            <a:r>
              <a:rPr lang="fr-FR" sz="2400" dirty="0">
                <a:solidFill>
                  <a:srgbClr val="000000"/>
                </a:solidFill>
                <a:latin typeface="Georgia" panose="02040502050405020303" pitchFamily="18" charset="0"/>
              </a:rPr>
              <a:t>The split-folders package is used to ensure an even distribution of each class across subsets.</a:t>
            </a:r>
            <a:endParaRPr lang="en-US" sz="2400" dirty="0">
              <a:solidFill>
                <a:srgbClr val="000000"/>
              </a:solidFill>
              <a:latin typeface="Georgia" panose="02040502050405020303" pitchFamily="18" charset="0"/>
            </a:endParaRPr>
          </a:p>
          <a:p>
            <a:pPr marL="457200" indent="-457200" algn="just">
              <a:spcBef>
                <a:spcPts val="0"/>
              </a:spcBef>
              <a:spcAft>
                <a:spcPts val="0"/>
              </a:spcAft>
              <a:buFont typeface="Arial" panose="020B0604020202020204" pitchFamily="34" charset="0"/>
              <a:buChar char="•"/>
            </a:pPr>
            <a:r>
              <a:rPr lang="fr-FR" sz="2400" dirty="0">
                <a:solidFill>
                  <a:srgbClr val="000000"/>
                </a:solidFill>
                <a:latin typeface="Georgia" panose="02040502050405020303" pitchFamily="18" charset="0"/>
              </a:rPr>
              <a:t>Models utilized are: ResNet34, ResNext101_32x16d_wsl, GoogleNet and ShuffleNet.</a:t>
            </a:r>
            <a:endParaRPr lang="en-US" sz="2400" dirty="0">
              <a:solidFill>
                <a:srgbClr val="000000"/>
              </a:solidFill>
              <a:latin typeface="Georgia" panose="02040502050405020303" pitchFamily="18" charset="0"/>
            </a:endParaRPr>
          </a:p>
          <a:p>
            <a:pPr marL="457200" marR="0" indent="-457200" algn="just">
              <a:spcBef>
                <a:spcPts val="0"/>
              </a:spcBef>
              <a:spcAft>
                <a:spcPts val="0"/>
              </a:spcAft>
              <a:buFont typeface="Arial" panose="020B0604020202020204" pitchFamily="34" charset="0"/>
              <a:buChar char="•"/>
            </a:pPr>
            <a:r>
              <a:rPr lang="fr-FR" sz="2400" dirty="0">
                <a:solidFill>
                  <a:srgbClr val="000000"/>
                </a:solidFill>
                <a:latin typeface="Georgia" panose="02040502050405020303" pitchFamily="18" charset="0"/>
              </a:rPr>
              <a:t>Model selection is based on complexity, accuracy, and suitability for the available computational resources and dataset size.</a:t>
            </a:r>
            <a:endParaRPr lang="en-US" sz="2400" dirty="0">
              <a:solidFill>
                <a:srgbClr val="000000"/>
              </a:solidFill>
              <a:latin typeface="Georgia" panose="02040502050405020303" pitchFamily="18" charset="0"/>
            </a:endParaRPr>
          </a:p>
          <a:p>
            <a:pPr marL="457200" marR="0" indent="-457200" algn="just">
              <a:spcBef>
                <a:spcPts val="0"/>
              </a:spcBef>
              <a:spcAft>
                <a:spcPts val="0"/>
              </a:spcAft>
              <a:buFont typeface="Arial" panose="020B0604020202020204" pitchFamily="34" charset="0"/>
              <a:buChar char="•"/>
            </a:pPr>
            <a:r>
              <a:rPr lang="fr-FR" sz="2400" dirty="0">
                <a:solidFill>
                  <a:srgbClr val="000000"/>
                </a:solidFill>
                <a:latin typeface="Georgia" panose="02040502050405020303" pitchFamily="18" charset="0"/>
              </a:rPr>
              <a:t>Model accuracy is used as a measure of performance.</a:t>
            </a:r>
            <a:endParaRPr lang="en-US" sz="2400" dirty="0">
              <a:solidFill>
                <a:srgbClr val="000000"/>
              </a:solidFill>
              <a:latin typeface="Georgia" panose="02040502050405020303" pitchFamily="18" charset="0"/>
            </a:endParaRPr>
          </a:p>
        </p:txBody>
      </p:sp>
      <p:pic>
        <p:nvPicPr>
          <p:cNvPr id="4" name="Picture 3" descr="A picture containing text, sign&#10;&#10;Description automatically generated">
            <a:extLst>
              <a:ext uri="{FF2B5EF4-FFF2-40B4-BE49-F238E27FC236}">
                <a16:creationId xmlns:a16="http://schemas.microsoft.com/office/drawing/2014/main" id="{9983BFF6-976B-073A-56E5-0692FE650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004" y="748282"/>
            <a:ext cx="4779141" cy="2190353"/>
          </a:xfrm>
          <a:prstGeom prst="rect">
            <a:avLst/>
          </a:prstGeom>
        </p:spPr>
      </p:pic>
      <p:sp>
        <p:nvSpPr>
          <p:cNvPr id="35" name="Text Box 43">
            <a:extLst>
              <a:ext uri="{FF2B5EF4-FFF2-40B4-BE49-F238E27FC236}">
                <a16:creationId xmlns:a16="http://schemas.microsoft.com/office/drawing/2014/main" id="{73127114-4E3E-C856-8E22-D30C03CA2DD4}"/>
              </a:ext>
            </a:extLst>
          </p:cNvPr>
          <p:cNvSpPr txBox="1">
            <a:spLocks noChangeArrowheads="1"/>
          </p:cNvSpPr>
          <p:nvPr/>
        </p:nvSpPr>
        <p:spPr bwMode="auto">
          <a:xfrm>
            <a:off x="19765703" y="8613438"/>
            <a:ext cx="8355109" cy="856275"/>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Result</a:t>
            </a:r>
            <a:r>
              <a:rPr lang="en-US" dirty="0">
                <a:effectLst/>
              </a:rPr>
              <a:t> </a:t>
            </a:r>
            <a:endParaRPr lang="en-US" b="1" dirty="0"/>
          </a:p>
        </p:txBody>
      </p:sp>
      <p:sp>
        <p:nvSpPr>
          <p:cNvPr id="55" name="Text Box 9">
            <a:extLst>
              <a:ext uri="{FF2B5EF4-FFF2-40B4-BE49-F238E27FC236}">
                <a16:creationId xmlns:a16="http://schemas.microsoft.com/office/drawing/2014/main" id="{FD840FF5-C8D6-0C19-CF06-E70CF8F5B6EC}"/>
              </a:ext>
            </a:extLst>
          </p:cNvPr>
          <p:cNvSpPr txBox="1">
            <a:spLocks noChangeArrowheads="1"/>
          </p:cNvSpPr>
          <p:nvPr/>
        </p:nvSpPr>
        <p:spPr bwMode="auto">
          <a:xfrm>
            <a:off x="10056273" y="4569755"/>
            <a:ext cx="8348401" cy="2641379"/>
          </a:xfrm>
          <a:prstGeom prst="rect">
            <a:avLst/>
          </a:prstGeom>
          <a:noFill/>
          <a:ln w="9525">
            <a:noFill/>
            <a:miter lim="800000"/>
            <a:headEnd/>
            <a:tailEnd/>
          </a:ln>
          <a:effectLst/>
        </p:spPr>
        <p:txBody>
          <a:bodyPr wrap="square" lIns="55513" tIns="27757" rIns="55513" bIns="27757">
            <a:spAutoFit/>
          </a:bodyPr>
          <a:lstStyle/>
          <a:p>
            <a:pPr algn="just" defTabSz="2665413" eaLnBrk="0" hangingPunct="0"/>
            <a:r>
              <a:rPr lang="en-US" sz="2400" dirty="0">
                <a:solidFill>
                  <a:srgbClr val="000000"/>
                </a:solidFill>
                <a:latin typeface="Georgia" panose="02040502050405020303" pitchFamily="18" charset="0"/>
              </a:rPr>
              <a:t>Dataset URL – </a:t>
            </a:r>
            <a:r>
              <a:rPr lang="en-US" sz="2400" dirty="0">
                <a:solidFill>
                  <a:srgbClr val="000000"/>
                </a:solidFill>
                <a:latin typeface="Georgia" panose="02040502050405020303" pitchFamily="18" charset="0"/>
                <a:hlinkClick r:id="rId5">
                  <a:extLst>
                    <a:ext uri="{A12FA001-AC4F-418D-AE19-62706E023703}">
                      <ahyp:hlinkClr xmlns:ahyp="http://schemas.microsoft.com/office/drawing/2018/hyperlinkcolor" val="tx"/>
                    </a:ext>
                  </a:extLst>
                </a:hlinkClick>
              </a:rPr>
              <a:t>https://bit.ly/41Fkh1m</a:t>
            </a:r>
            <a:endParaRPr lang="en-US" sz="2400" dirty="0">
              <a:solidFill>
                <a:srgbClr val="000000"/>
              </a:solidFill>
              <a:latin typeface="Georgia" panose="02040502050405020303" pitchFamily="18" charset="0"/>
            </a:endParaRPr>
          </a:p>
          <a:p>
            <a:pPr algn="just" defTabSz="2665413" eaLnBrk="0" hangingPunct="0"/>
            <a:endParaRPr lang="en-US" sz="2400" dirty="0">
              <a:solidFill>
                <a:srgbClr val="000000"/>
              </a:solidFill>
              <a:latin typeface="Georgia" panose="02040502050405020303" pitchFamily="18" charset="0"/>
            </a:endParaRPr>
          </a:p>
          <a:p>
            <a:pPr algn="just" defTabSz="2665413" eaLnBrk="0" hangingPunct="0"/>
            <a:r>
              <a:rPr lang="en-US" sz="2400" dirty="0">
                <a:solidFill>
                  <a:srgbClr val="000000"/>
                </a:solidFill>
                <a:latin typeface="Georgia" panose="02040502050405020303" pitchFamily="18" charset="0"/>
              </a:rPr>
              <a:t>There are 15620 images in all  67 Indoor categories (i.e. Kitchen, Living room, Airport) in the database. A minimum of  100 photos in each category, though the quantity varies between categories. Every image is in the jpg format. The data set is 2.61 GB.</a:t>
            </a:r>
          </a:p>
        </p:txBody>
      </p:sp>
      <p:sp>
        <p:nvSpPr>
          <p:cNvPr id="58" name="Text Box 9">
            <a:extLst>
              <a:ext uri="{FF2B5EF4-FFF2-40B4-BE49-F238E27FC236}">
                <a16:creationId xmlns:a16="http://schemas.microsoft.com/office/drawing/2014/main" id="{7FD688B7-2FFB-0F0D-1B07-C5B79AB156AC}"/>
              </a:ext>
            </a:extLst>
          </p:cNvPr>
          <p:cNvSpPr txBox="1">
            <a:spLocks noChangeArrowheads="1"/>
          </p:cNvSpPr>
          <p:nvPr/>
        </p:nvSpPr>
        <p:spPr bwMode="auto">
          <a:xfrm>
            <a:off x="10130405" y="8166924"/>
            <a:ext cx="8323397" cy="5596034"/>
          </a:xfrm>
          <a:prstGeom prst="rect">
            <a:avLst/>
          </a:prstGeom>
          <a:noFill/>
          <a:ln w="9525">
            <a:noFill/>
            <a:miter lim="800000"/>
            <a:headEnd/>
            <a:tailEnd/>
          </a:ln>
          <a:effectLst/>
        </p:spPr>
        <p:txBody>
          <a:bodyPr wrap="square" lIns="55513" tIns="27757" rIns="55513" bIns="27757">
            <a:spAutoFit/>
          </a:bodyPr>
          <a:lstStyle/>
          <a:p>
            <a:pPr algn="just" defTabSz="2665413" eaLnBrk="0" hangingPunct="0"/>
            <a:r>
              <a:rPr lang="en-US" sz="2400" dirty="0">
                <a:solidFill>
                  <a:srgbClr val="000000"/>
                </a:solidFill>
                <a:latin typeface="Georgia" panose="02040502050405020303" pitchFamily="18" charset="0"/>
              </a:rPr>
              <a:t>        Indoor Home Scene Recognition through Instance Segmentation Using a Combination of Neural Networks (2022) is the recent study in this subject and makes use of object recognition and recognizing combinations of objects linked with each scene. A pre-trained Mask-RCNN is used in this case for better object detection. </a:t>
            </a:r>
          </a:p>
          <a:p>
            <a:pPr algn="just" defTabSz="2665413" eaLnBrk="0" hangingPunct="0"/>
            <a:r>
              <a:rPr lang="en-US" sz="2400" dirty="0">
                <a:solidFill>
                  <a:srgbClr val="000000"/>
                </a:solidFill>
                <a:latin typeface="Georgia" panose="02040502050405020303" pitchFamily="18" charset="0"/>
              </a:rPr>
              <a:t>        Convolutional neural networks (CNNs) have been proposed in a variety of configurations, and deep learning models have also been used to classify indoor scenes. A hybrid CNN, for instance, was proposed by Zhang et al. that integrates both global and local aspects of indoor scene situations. To gather multi-scale data from indoor scenes, Li et al. added a spatial pyramid pooling (SPP) layer to the CNN architecture.</a:t>
            </a:r>
          </a:p>
          <a:p>
            <a:pPr algn="just" defTabSz="2665413" eaLnBrk="0" hangingPunct="0"/>
            <a:endParaRPr lang="en-US" sz="2400" dirty="0">
              <a:solidFill>
                <a:srgbClr val="000000"/>
              </a:solidFill>
              <a:latin typeface="Georgia" panose="02040502050405020303" pitchFamily="18" charset="0"/>
            </a:endParaRPr>
          </a:p>
        </p:txBody>
      </p:sp>
      <p:pic>
        <p:nvPicPr>
          <p:cNvPr id="9" name="Picture 8" descr="A collage of photos&#10;&#10;Description automatically generated with low confidence">
            <a:extLst>
              <a:ext uri="{FF2B5EF4-FFF2-40B4-BE49-F238E27FC236}">
                <a16:creationId xmlns:a16="http://schemas.microsoft.com/office/drawing/2014/main" id="{759E4B91-0717-E69F-90D0-5EBE76AF0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8463" y="381457"/>
            <a:ext cx="13552237" cy="1822495"/>
          </a:xfrm>
          <a:prstGeom prst="rect">
            <a:avLst/>
          </a:prstGeom>
        </p:spPr>
      </p:pic>
      <p:sp>
        <p:nvSpPr>
          <p:cNvPr id="61" name="Text Box 36">
            <a:extLst>
              <a:ext uri="{FF2B5EF4-FFF2-40B4-BE49-F238E27FC236}">
                <a16:creationId xmlns:a16="http://schemas.microsoft.com/office/drawing/2014/main" id="{39316F95-531F-6C1D-06BF-24848A03DB10}"/>
              </a:ext>
            </a:extLst>
          </p:cNvPr>
          <p:cNvSpPr txBox="1">
            <a:spLocks noChangeArrowheads="1"/>
          </p:cNvSpPr>
          <p:nvPr/>
        </p:nvSpPr>
        <p:spPr bwMode="auto">
          <a:xfrm>
            <a:off x="19765703" y="9623197"/>
            <a:ext cx="8355109" cy="1884158"/>
          </a:xfrm>
          <a:prstGeom prst="rect">
            <a:avLst/>
          </a:prstGeom>
          <a:noFill/>
          <a:ln w="57150" cmpd="thinThick">
            <a:noFill/>
            <a:miter lim="800000"/>
            <a:headEnd/>
            <a:tailEnd/>
          </a:ln>
          <a:effectLst/>
        </p:spPr>
        <p:txBody>
          <a:bodyPr wrap="square" lIns="37136" tIns="18568" rIns="37136" bIns="18568">
            <a:spAutoFit/>
          </a:bodyPr>
          <a:lstStyle/>
          <a:p>
            <a:pPr marR="0" algn="just">
              <a:spcBef>
                <a:spcPts val="0"/>
              </a:spcBef>
              <a:spcAft>
                <a:spcPts val="0"/>
              </a:spcAft>
            </a:pPr>
            <a:r>
              <a:rPr lang="en-US" sz="2400" dirty="0">
                <a:solidFill>
                  <a:srgbClr val="000000"/>
                </a:solidFill>
                <a:latin typeface="Georgia" panose="02040502050405020303" pitchFamily="18" charset="0"/>
              </a:rPr>
              <a:t>          After performing data augmentation, I built multiple classifier deep learning models to categorize indoor situations. ResNet34 with 80.24% accuracy, the model performed well. The table for comparing the performance of different models can be seen below.</a:t>
            </a:r>
          </a:p>
        </p:txBody>
      </p:sp>
      <p:graphicFrame>
        <p:nvGraphicFramePr>
          <p:cNvPr id="10" name="Table 10">
            <a:extLst>
              <a:ext uri="{FF2B5EF4-FFF2-40B4-BE49-F238E27FC236}">
                <a16:creationId xmlns:a16="http://schemas.microsoft.com/office/drawing/2014/main" id="{C8C38327-4870-B423-EFE1-48427FC3CD11}"/>
              </a:ext>
            </a:extLst>
          </p:cNvPr>
          <p:cNvGraphicFramePr>
            <a:graphicFrameLocks noGrp="1"/>
          </p:cNvGraphicFramePr>
          <p:nvPr>
            <p:extLst>
              <p:ext uri="{D42A27DB-BD31-4B8C-83A1-F6EECF244321}">
                <p14:modId xmlns:p14="http://schemas.microsoft.com/office/powerpoint/2010/main" val="2617044647"/>
              </p:ext>
            </p:extLst>
          </p:nvPr>
        </p:nvGraphicFramePr>
        <p:xfrm>
          <a:off x="19725219" y="11761326"/>
          <a:ext cx="8353951" cy="1857861"/>
        </p:xfrm>
        <a:graphic>
          <a:graphicData uri="http://schemas.openxmlformats.org/drawingml/2006/table">
            <a:tbl>
              <a:tblPr firstRow="1" bandRow="1">
                <a:tableStyleId>{93296810-A885-4BE3-A3E7-6D5BEEA58F35}</a:tableStyleId>
              </a:tblPr>
              <a:tblGrid>
                <a:gridCol w="6102623">
                  <a:extLst>
                    <a:ext uri="{9D8B030D-6E8A-4147-A177-3AD203B41FA5}">
                      <a16:colId xmlns:a16="http://schemas.microsoft.com/office/drawing/2014/main" val="1254401252"/>
                    </a:ext>
                  </a:extLst>
                </a:gridCol>
                <a:gridCol w="2251328">
                  <a:extLst>
                    <a:ext uri="{9D8B030D-6E8A-4147-A177-3AD203B41FA5}">
                      <a16:colId xmlns:a16="http://schemas.microsoft.com/office/drawing/2014/main" val="3652761827"/>
                    </a:ext>
                  </a:extLst>
                </a:gridCol>
              </a:tblGrid>
              <a:tr h="380301">
                <a:tc>
                  <a:txBody>
                    <a:bodyPr/>
                    <a:lstStyle/>
                    <a:p>
                      <a:r>
                        <a:rPr lang="en-US" sz="2400" b="1" kern="1200" dirty="0">
                          <a:solidFill>
                            <a:schemeClr val="accent3"/>
                          </a:solidFill>
                          <a:latin typeface="Georgia" panose="02040502050405020303" pitchFamily="18" charset="0"/>
                          <a:ea typeface="+mn-ea"/>
                          <a:cs typeface="+mn-cs"/>
                        </a:rPr>
                        <a:t>Model</a:t>
                      </a:r>
                    </a:p>
                  </a:txBody>
                  <a:tcPr>
                    <a:solidFill>
                      <a:srgbClr val="011E61"/>
                    </a:solidFill>
                  </a:tcPr>
                </a:tc>
                <a:tc>
                  <a:txBody>
                    <a:bodyPr/>
                    <a:lstStyle/>
                    <a:p>
                      <a:r>
                        <a:rPr lang="en-US" sz="2400" kern="1200" dirty="0">
                          <a:solidFill>
                            <a:schemeClr val="accent3"/>
                          </a:solidFill>
                          <a:latin typeface="Georgia" panose="02040502050405020303" pitchFamily="18" charset="0"/>
                          <a:ea typeface="+mn-ea"/>
                          <a:cs typeface="+mn-cs"/>
                        </a:rPr>
                        <a:t>Accuracy</a:t>
                      </a:r>
                    </a:p>
                  </a:txBody>
                  <a:tcPr>
                    <a:solidFill>
                      <a:srgbClr val="011E61"/>
                    </a:solidFill>
                  </a:tcPr>
                </a:tc>
                <a:extLst>
                  <a:ext uri="{0D108BD9-81ED-4DB2-BD59-A6C34878D82A}">
                    <a16:rowId xmlns:a16="http://schemas.microsoft.com/office/drawing/2014/main" val="391804727"/>
                  </a:ext>
                </a:extLst>
              </a:tr>
              <a:tr h="380301">
                <a:tc>
                  <a:txBody>
                    <a:bodyPr/>
                    <a:lstStyle/>
                    <a:p>
                      <a:r>
                        <a:rPr lang="en-US" sz="2400" kern="1200" dirty="0">
                          <a:solidFill>
                            <a:srgbClr val="000000"/>
                          </a:solidFill>
                          <a:latin typeface="Georgia" panose="02040502050405020303" pitchFamily="18" charset="0"/>
                          <a:ea typeface="+mn-ea"/>
                          <a:cs typeface="+mn-cs"/>
                        </a:rPr>
                        <a:t>ResNet34</a:t>
                      </a:r>
                    </a:p>
                  </a:txBody>
                  <a:tcPr/>
                </a:tc>
                <a:tc>
                  <a:txBody>
                    <a:bodyPr/>
                    <a:lstStyle/>
                    <a:p>
                      <a:r>
                        <a:rPr lang="en-US" sz="2400" kern="1200" dirty="0">
                          <a:solidFill>
                            <a:srgbClr val="000000"/>
                          </a:solidFill>
                          <a:latin typeface="Georgia" panose="02040502050405020303" pitchFamily="18" charset="0"/>
                          <a:ea typeface="+mn-ea"/>
                          <a:cs typeface="+mn-cs"/>
                        </a:rPr>
                        <a:t>80.24%</a:t>
                      </a:r>
                    </a:p>
                  </a:txBody>
                  <a:tcPr/>
                </a:tc>
                <a:extLst>
                  <a:ext uri="{0D108BD9-81ED-4DB2-BD59-A6C34878D82A}">
                    <a16:rowId xmlns:a16="http://schemas.microsoft.com/office/drawing/2014/main" val="3719250527"/>
                  </a:ext>
                </a:extLst>
              </a:tr>
              <a:tr h="486261">
                <a:tc>
                  <a:txBody>
                    <a:bodyPr/>
                    <a:lstStyle/>
                    <a:p>
                      <a:r>
                        <a:rPr lang="en-US" sz="2400" kern="1200" dirty="0">
                          <a:solidFill>
                            <a:srgbClr val="000000"/>
                          </a:solidFill>
                          <a:latin typeface="Georgia" panose="02040502050405020303" pitchFamily="18" charset="0"/>
                          <a:ea typeface="+mn-ea"/>
                          <a:cs typeface="+mn-cs"/>
                        </a:rPr>
                        <a:t>GoogleNet</a:t>
                      </a:r>
                    </a:p>
                  </a:txBody>
                  <a:tcPr/>
                </a:tc>
                <a:tc>
                  <a:txBody>
                    <a:bodyPr/>
                    <a:lstStyle/>
                    <a:p>
                      <a:r>
                        <a:rPr lang="en-US" sz="2400" kern="1200" dirty="0">
                          <a:solidFill>
                            <a:srgbClr val="000000"/>
                          </a:solidFill>
                          <a:latin typeface="Georgia" panose="02040502050405020303" pitchFamily="18" charset="0"/>
                          <a:ea typeface="+mn-ea"/>
                          <a:cs typeface="+mn-cs"/>
                        </a:rPr>
                        <a:t>66.70%</a:t>
                      </a:r>
                    </a:p>
                  </a:txBody>
                  <a:tcPr/>
                </a:tc>
                <a:extLst>
                  <a:ext uri="{0D108BD9-81ED-4DB2-BD59-A6C34878D82A}">
                    <a16:rowId xmlns:a16="http://schemas.microsoft.com/office/drawing/2014/main" val="2884673366"/>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ShuffleNet</a:t>
                      </a:r>
                    </a:p>
                  </a:txBody>
                  <a:tcPr/>
                </a:tc>
                <a:tc>
                  <a:txBody>
                    <a:bodyPr/>
                    <a:lstStyle/>
                    <a:p>
                      <a:r>
                        <a:rPr lang="en-US" sz="2400" dirty="0">
                          <a:latin typeface="Georgia" panose="02040502050405020303" pitchFamily="18" charset="0"/>
                        </a:rPr>
                        <a:t>61.36%</a:t>
                      </a:r>
                    </a:p>
                  </a:txBody>
                  <a:tcPr/>
                </a:tc>
                <a:extLst>
                  <a:ext uri="{0D108BD9-81ED-4DB2-BD59-A6C34878D82A}">
                    <a16:rowId xmlns:a16="http://schemas.microsoft.com/office/drawing/2014/main" val="3005333827"/>
                  </a:ext>
                </a:extLst>
              </a:tr>
            </a:tbl>
          </a:graphicData>
        </a:graphic>
      </p:graphicFrame>
      <p:pic>
        <p:nvPicPr>
          <p:cNvPr id="17" name="Picture 16" descr="Chart&#10;&#10;Description automatically generated">
            <a:extLst>
              <a:ext uri="{FF2B5EF4-FFF2-40B4-BE49-F238E27FC236}">
                <a16:creationId xmlns:a16="http://schemas.microsoft.com/office/drawing/2014/main" id="{5637B862-8AF9-B0B0-A5E3-DB72686F39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5703" y="13873158"/>
            <a:ext cx="8463961" cy="4573635"/>
          </a:xfrm>
          <a:prstGeom prst="rect">
            <a:avLst/>
          </a:prstGeom>
        </p:spPr>
      </p:pic>
      <p:sp>
        <p:nvSpPr>
          <p:cNvPr id="64" name="Text Box 43">
            <a:extLst>
              <a:ext uri="{FF2B5EF4-FFF2-40B4-BE49-F238E27FC236}">
                <a16:creationId xmlns:a16="http://schemas.microsoft.com/office/drawing/2014/main" id="{B74B8F8C-1674-8B92-493A-3F3A9778BEBB}"/>
              </a:ext>
            </a:extLst>
          </p:cNvPr>
          <p:cNvSpPr txBox="1">
            <a:spLocks noChangeArrowheads="1"/>
          </p:cNvSpPr>
          <p:nvPr/>
        </p:nvSpPr>
        <p:spPr bwMode="auto">
          <a:xfrm>
            <a:off x="29246316" y="3476024"/>
            <a:ext cx="8355109" cy="856275"/>
          </a:xfrm>
          <a:prstGeom prst="rect">
            <a:avLst/>
          </a:prstGeom>
          <a:noFill/>
          <a:ln w="9525">
            <a:noFill/>
            <a:miter lim="800000"/>
            <a:headEnd/>
            <a:tailEnd/>
          </a:ln>
          <a:effectLst/>
        </p:spPr>
        <p:txBody>
          <a:bodyPr wrap="square" lIns="55513" tIns="27757" rIns="55513" bIns="27757">
            <a:spAutoFit/>
          </a:bodyPr>
          <a:lstStyle/>
          <a:p>
            <a:pPr defTabSz="2665413">
              <a:spcBef>
                <a:spcPct val="50000"/>
              </a:spcBef>
            </a:pPr>
            <a:r>
              <a:rPr lang="en-US" sz="3600" b="1" dirty="0">
                <a:solidFill>
                  <a:srgbClr val="000000"/>
                </a:solidFill>
                <a:latin typeface="Georgia" panose="02040502050405020303" pitchFamily="18" charset="0"/>
              </a:rPr>
              <a:t>Image Predictions</a:t>
            </a:r>
            <a:r>
              <a:rPr lang="en-US" dirty="0">
                <a:effectLst/>
              </a:rPr>
              <a:t> </a:t>
            </a:r>
            <a:endParaRPr lang="en-US" b="1" dirty="0"/>
          </a:p>
        </p:txBody>
      </p:sp>
      <p:graphicFrame>
        <p:nvGraphicFramePr>
          <p:cNvPr id="19" name="Table 19">
            <a:extLst>
              <a:ext uri="{FF2B5EF4-FFF2-40B4-BE49-F238E27FC236}">
                <a16:creationId xmlns:a16="http://schemas.microsoft.com/office/drawing/2014/main" id="{5FF24AD6-1CC1-E60D-66F5-F83740F1CA7E}"/>
              </a:ext>
            </a:extLst>
          </p:cNvPr>
          <p:cNvGraphicFramePr>
            <a:graphicFrameLocks noGrp="1"/>
          </p:cNvGraphicFramePr>
          <p:nvPr>
            <p:extLst>
              <p:ext uri="{D42A27DB-BD31-4B8C-83A1-F6EECF244321}">
                <p14:modId xmlns:p14="http://schemas.microsoft.com/office/powerpoint/2010/main" val="3591517845"/>
              </p:ext>
            </p:extLst>
          </p:nvPr>
        </p:nvGraphicFramePr>
        <p:xfrm>
          <a:off x="29200570" y="4494122"/>
          <a:ext cx="8519348" cy="9379036"/>
        </p:xfrm>
        <a:graphic>
          <a:graphicData uri="http://schemas.openxmlformats.org/drawingml/2006/table">
            <a:tbl>
              <a:tblPr firstRow="1" bandRow="1">
                <a:tableStyleId>{5C22544A-7EE6-4342-B048-85BDC9FD1C3A}</a:tableStyleId>
              </a:tblPr>
              <a:tblGrid>
                <a:gridCol w="4259674">
                  <a:extLst>
                    <a:ext uri="{9D8B030D-6E8A-4147-A177-3AD203B41FA5}">
                      <a16:colId xmlns:a16="http://schemas.microsoft.com/office/drawing/2014/main" val="47456659"/>
                    </a:ext>
                  </a:extLst>
                </a:gridCol>
                <a:gridCol w="4259674">
                  <a:extLst>
                    <a:ext uri="{9D8B030D-6E8A-4147-A177-3AD203B41FA5}">
                      <a16:colId xmlns:a16="http://schemas.microsoft.com/office/drawing/2014/main" val="3403721917"/>
                    </a:ext>
                  </a:extLst>
                </a:gridCol>
              </a:tblGrid>
              <a:tr h="4859225">
                <a:tc>
                  <a:txBody>
                    <a:bodyPr/>
                    <a:lstStyle/>
                    <a:p>
                      <a:endParaRPr lang="en-US" dirty="0"/>
                    </a:p>
                  </a:txBody>
                  <a:tcPr>
                    <a:pattFill prst="pct90">
                      <a:fgClr>
                        <a:schemeClr val="accent1"/>
                      </a:fgClr>
                      <a:bgClr>
                        <a:schemeClr val="bg1"/>
                      </a:bgClr>
                    </a:pattFill>
                  </a:tcPr>
                </a:tc>
                <a:tc>
                  <a:txBody>
                    <a:bodyPr/>
                    <a:lstStyle/>
                    <a:p>
                      <a:endParaRPr lang="en-US" dirty="0"/>
                    </a:p>
                  </a:txBody>
                  <a:tcPr>
                    <a:pattFill prst="pct90">
                      <a:fgClr>
                        <a:schemeClr val="accent1"/>
                      </a:fgClr>
                      <a:bgClr>
                        <a:schemeClr val="bg1"/>
                      </a:bgClr>
                    </a:pattFill>
                  </a:tcPr>
                </a:tc>
                <a:extLst>
                  <a:ext uri="{0D108BD9-81ED-4DB2-BD59-A6C34878D82A}">
                    <a16:rowId xmlns:a16="http://schemas.microsoft.com/office/drawing/2014/main" val="1044884341"/>
                  </a:ext>
                </a:extLst>
              </a:tr>
              <a:tr h="4519811">
                <a:tc>
                  <a:txBody>
                    <a:bodyPr/>
                    <a:lstStyle/>
                    <a:p>
                      <a:endParaRPr lang="en-US" dirty="0"/>
                    </a:p>
                  </a:txBody>
                  <a:tcPr>
                    <a:pattFill prst="pct90">
                      <a:fgClr>
                        <a:schemeClr val="accent1"/>
                      </a:fgClr>
                      <a:bgClr>
                        <a:schemeClr val="bg1"/>
                      </a:bgClr>
                    </a:pattFill>
                  </a:tcPr>
                </a:tc>
                <a:tc>
                  <a:txBody>
                    <a:bodyPr/>
                    <a:lstStyle/>
                    <a:p>
                      <a:endParaRPr lang="en-US" dirty="0"/>
                    </a:p>
                  </a:txBody>
                  <a:tcPr>
                    <a:pattFill prst="pct90">
                      <a:fgClr>
                        <a:schemeClr val="accent1"/>
                      </a:fgClr>
                      <a:bgClr>
                        <a:schemeClr val="bg1"/>
                      </a:bgClr>
                    </a:pattFill>
                  </a:tcPr>
                </a:tc>
                <a:extLst>
                  <a:ext uri="{0D108BD9-81ED-4DB2-BD59-A6C34878D82A}">
                    <a16:rowId xmlns:a16="http://schemas.microsoft.com/office/drawing/2014/main" val="3742175924"/>
                  </a:ext>
                </a:extLst>
              </a:tr>
            </a:tbl>
          </a:graphicData>
        </a:graphic>
      </p:graphicFrame>
      <p:pic>
        <p:nvPicPr>
          <p:cNvPr id="21" name="Picture 20" descr="Chart, radar chart&#10;&#10;Description automatically generated with medium confidence">
            <a:extLst>
              <a:ext uri="{FF2B5EF4-FFF2-40B4-BE49-F238E27FC236}">
                <a16:creationId xmlns:a16="http://schemas.microsoft.com/office/drawing/2014/main" id="{89AAC890-1A06-8DBC-E17B-D564CCD843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27620" y="4642125"/>
            <a:ext cx="4067103" cy="4390820"/>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63B7B6CF-F06D-7E81-B5D0-4D76527E3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13216" y="4614251"/>
            <a:ext cx="4088209" cy="4477899"/>
          </a:xfrm>
          <a:prstGeom prst="rect">
            <a:avLst/>
          </a:prstGeom>
        </p:spPr>
      </p:pic>
      <p:pic>
        <p:nvPicPr>
          <p:cNvPr id="66" name="Picture 65" descr="A picture containing graphical user interface&#10;&#10;Description automatically generated">
            <a:extLst>
              <a:ext uri="{FF2B5EF4-FFF2-40B4-BE49-F238E27FC236}">
                <a16:creationId xmlns:a16="http://schemas.microsoft.com/office/drawing/2014/main" id="{59FD8DBD-28A6-8127-7E55-08C2C49CA0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93962" y="9257041"/>
            <a:ext cx="4105701" cy="4489008"/>
          </a:xfrm>
          <a:prstGeom prst="rect">
            <a:avLst/>
          </a:prstGeom>
        </p:spPr>
      </p:pic>
      <p:pic>
        <p:nvPicPr>
          <p:cNvPr id="68" name="Picture 67" descr="Graphical user interface, calendar&#10;&#10;Description automatically generated">
            <a:extLst>
              <a:ext uri="{FF2B5EF4-FFF2-40B4-BE49-F238E27FC236}">
                <a16:creationId xmlns:a16="http://schemas.microsoft.com/office/drawing/2014/main" id="{5408FAE8-FBAD-7847-00DB-8354A47A70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05501" y="9272340"/>
            <a:ext cx="4095924" cy="4489007"/>
          </a:xfrm>
          <a:prstGeom prst="rect">
            <a:avLst/>
          </a:prstGeom>
        </p:spPr>
      </p:pic>
    </p:spTree>
  </p:cSld>
  <p:clrMapOvr>
    <a:masterClrMapping/>
  </p:clrMapOvr>
</p:sld>
</file>

<file path=ppt/theme/theme1.xml><?xml version="1.0" encoding="utf-8"?>
<a:theme xmlns:a="http://schemas.openxmlformats.org/drawingml/2006/main" name="Default Design">
  <a:themeElements>
    <a:clrScheme name="Custom 2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2665413" rtl="0" eaLnBrk="1" fontAlgn="base" latinLnBrk="0" hangingPunct="1">
          <a:lnSpc>
            <a:spcPct val="100000"/>
          </a:lnSpc>
          <a:spcBef>
            <a:spcPct val="0"/>
          </a:spcBef>
          <a:spcAft>
            <a:spcPct val="0"/>
          </a:spcAft>
          <a:buClrTx/>
          <a:buSzTx/>
          <a:buFontTx/>
          <a:buNone/>
          <a:tabLst/>
          <a:defRPr kumimoji="0" lang="en-US"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2665413" rtl="0" eaLnBrk="1" fontAlgn="base" latinLnBrk="0" hangingPunct="1">
          <a:lnSpc>
            <a:spcPct val="100000"/>
          </a:lnSpc>
          <a:spcBef>
            <a:spcPct val="0"/>
          </a:spcBef>
          <a:spcAft>
            <a:spcPct val="0"/>
          </a:spcAft>
          <a:buClrTx/>
          <a:buSzTx/>
          <a:buFontTx/>
          <a:buNone/>
          <a:tabLst/>
          <a:defRPr kumimoji="0" lang="en-US" sz="5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3212</TotalTime>
  <Words>804</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Georgia</vt:lpstr>
      <vt:lpstr>Times New Roman</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42x90 Horizontal Poster</dc:title>
  <dc:creator>Ethan Shulda</dc:creator>
  <dc:description>©MegaPrint Inc. 2009</dc:description>
  <cp:lastModifiedBy>Priyanka Nigade</cp:lastModifiedBy>
  <cp:revision>113</cp:revision>
  <dcterms:created xsi:type="dcterms:W3CDTF">2008-12-04T00:20:37Z</dcterms:created>
  <dcterms:modified xsi:type="dcterms:W3CDTF">2023-04-30T05:16:39Z</dcterms:modified>
  <cp:category>Research Poster</cp:category>
</cp:coreProperties>
</file>